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78" r:id="rId4"/>
    <p:sldId id="283" r:id="rId5"/>
    <p:sldId id="258" r:id="rId6"/>
    <p:sldId id="285" r:id="rId7"/>
    <p:sldId id="277" r:id="rId8"/>
    <p:sldId id="262" r:id="rId9"/>
    <p:sldId id="286" r:id="rId10"/>
    <p:sldId id="270" r:id="rId11"/>
    <p:sldId id="287" r:id="rId12"/>
    <p:sldId id="288" r:id="rId13"/>
    <p:sldId id="263" r:id="rId14"/>
    <p:sldId id="279" r:id="rId15"/>
    <p:sldId id="282" r:id="rId16"/>
    <p:sldId id="281" r:id="rId17"/>
    <p:sldId id="273" r:id="rId18"/>
    <p:sldId id="289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93"/>
    <p:restoredTop sz="94694"/>
  </p:normalViewPr>
  <p:slideViewPr>
    <p:cSldViewPr snapToGrid="0" snapToObjects="1">
      <p:cViewPr>
        <p:scale>
          <a:sx n="82" d="100"/>
          <a:sy n="82" d="100"/>
        </p:scale>
        <p:origin x="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5/17/21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34rW-HtPJulxr5wp2Xa04w" TargetMode="External"/><Relationship Id="rId2" Type="http://schemas.openxmlformats.org/officeDocument/2006/relationships/hyperlink" Target="https://machinelearningmastery.com/time-series-forecasting-methods-in-python-cheat-she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5A05-BFE0-604F-BB5D-C7A745ECA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643468"/>
            <a:ext cx="9966960" cy="3592432"/>
          </a:xfrm>
        </p:spPr>
        <p:txBody>
          <a:bodyPr>
            <a:normAutofit/>
          </a:bodyPr>
          <a:lstStyle/>
          <a:p>
            <a:br>
              <a:rPr lang="en-US" sz="6700" dirty="0"/>
            </a:br>
            <a:r>
              <a:rPr lang="en-US" sz="6700" dirty="0"/>
              <a:t>The Appliances Energy Consumption: Time-Series Forecasting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E826CC-6CF9-814A-BDCD-E40C2B733966}"/>
              </a:ext>
            </a:extLst>
          </p:cNvPr>
          <p:cNvSpPr txBox="1"/>
          <p:nvPr/>
        </p:nvSpPr>
        <p:spPr>
          <a:xfrm>
            <a:off x="8102517" y="5025090"/>
            <a:ext cx="20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Joshitha Mandali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32D6B-6B9B-2247-BD7D-3AE70477C03E}"/>
              </a:ext>
            </a:extLst>
          </p:cNvPr>
          <p:cNvSpPr txBox="1"/>
          <p:nvPr/>
        </p:nvSpPr>
        <p:spPr>
          <a:xfrm>
            <a:off x="865506" y="4926830"/>
            <a:ext cx="264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Professor: Wiao Lexian </a:t>
            </a:r>
          </a:p>
        </p:txBody>
      </p:sp>
    </p:spTree>
    <p:extLst>
      <p:ext uri="{BB962C8B-B14F-4D97-AF65-F5344CB8AC3E}">
        <p14:creationId xmlns:p14="http://schemas.microsoft.com/office/powerpoint/2010/main" val="402938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79F6-AE32-9141-816A-A26D3E112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83" y="70459"/>
            <a:ext cx="10058400" cy="1609344"/>
          </a:xfrm>
        </p:spPr>
        <p:txBody>
          <a:bodyPr/>
          <a:lstStyle/>
          <a:p>
            <a:r>
              <a:rPr lang="en-US" dirty="0"/>
              <a:t>MODEL Implementation</a:t>
            </a:r>
          </a:p>
        </p:txBody>
      </p: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DDA52286-29FA-5D42-8708-420D99E81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392900"/>
            <a:ext cx="5333669" cy="1767022"/>
          </a:xfr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3228110D-41A3-B546-81F2-6AECC6423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56" y="3429000"/>
            <a:ext cx="3975117" cy="3280306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6885A24E-BA37-8C48-A68A-45092636F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85" y="3521682"/>
            <a:ext cx="5617270" cy="3336318"/>
          </a:xfrm>
          <a:prstGeom prst="rect">
            <a:avLst/>
          </a:prstGeom>
        </p:spPr>
      </p:pic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64A8C2F9-46E9-9F41-9903-BC6D4BB94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85" y="1392900"/>
            <a:ext cx="5771173" cy="13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5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8792-2937-0447-AF68-A0730D61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5" y="166230"/>
            <a:ext cx="10058400" cy="1609344"/>
          </a:xfrm>
        </p:spPr>
        <p:txBody>
          <a:bodyPr/>
          <a:lstStyle/>
          <a:p>
            <a:r>
              <a:rPr lang="en-US" dirty="0"/>
              <a:t>SARIMAX PREDICTION</a:t>
            </a:r>
          </a:p>
        </p:txBody>
      </p:sp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114DCCDE-94A9-984C-A252-F14CCF9BB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56" y="3311398"/>
            <a:ext cx="4599872" cy="3546602"/>
          </a:xfrm>
        </p:spPr>
      </p:pic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80336A-32DC-0748-A412-30E767FB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75" y="1718931"/>
            <a:ext cx="6366632" cy="1486482"/>
          </a:xfrm>
          <a:prstGeom prst="rect">
            <a:avLst/>
          </a:prstGeom>
        </p:spPr>
      </p:pic>
      <p:pic>
        <p:nvPicPr>
          <p:cNvPr id="19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27537E-E483-774A-8D08-F1CFD44E4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3" y="1718931"/>
            <a:ext cx="5527721" cy="1682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0DC30B-9300-5749-93AD-C1A361714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843" y="3456720"/>
            <a:ext cx="3984905" cy="32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2C1B7-BACF-304D-AAD4-087F3241B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80" y="1481679"/>
            <a:ext cx="2791757" cy="1609344"/>
          </a:xfrm>
        </p:spPr>
        <p:txBody>
          <a:bodyPr/>
          <a:lstStyle/>
          <a:p>
            <a:r>
              <a:rPr lang="en-US" dirty="0"/>
              <a:t>Forecast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A3ADCDD-F67D-ED49-BB4D-7069619FF0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05" y="343023"/>
            <a:ext cx="7026543" cy="3423955"/>
          </a:xfrm>
          <a:prstGeom prst="rect">
            <a:avLst/>
          </a:prstGeom>
        </p:spPr>
      </p:pic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594DF4C-7776-0C45-9DAA-586A21B96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60" y="5137719"/>
            <a:ext cx="8364083" cy="1377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B4BCE-8784-4641-86A5-7377B658A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0" y="3891210"/>
            <a:ext cx="8883844" cy="7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32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FB5B-9845-A44E-8D2B-39FFFE7F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2" y="306212"/>
            <a:ext cx="10058400" cy="1609344"/>
          </a:xfrm>
        </p:spPr>
        <p:txBody>
          <a:bodyPr/>
          <a:lstStyle/>
          <a:p>
            <a:r>
              <a:rPr lang="en-US" dirty="0"/>
              <a:t>MODEL 2: Long Short-Term Memory (LSTM)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E593490-2DF7-5D4D-9AD0-0D696BE4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kind of Recurrent Neural Network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Designated to overcome limitations of RNNS such as: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training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to process very long sequences</a:t>
            </a:r>
          </a:p>
          <a:p>
            <a:pPr marL="274320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The sky is _____ (Ans: blue) but This is 11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day of Wildfires in SFO bay area, there is smoke everywhere, it is snowing ash everywhere and the sky is ____ (Ans: red) 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Remembering information for long periods of time is intrinsic to LSTM</a:t>
            </a:r>
          </a:p>
        </p:txBody>
      </p:sp>
    </p:spTree>
    <p:extLst>
      <p:ext uri="{BB962C8B-B14F-4D97-AF65-F5344CB8AC3E}">
        <p14:creationId xmlns:p14="http://schemas.microsoft.com/office/powerpoint/2010/main" val="4110242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5A34-046F-BE41-B815-4985BDF5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89" y="32815"/>
            <a:ext cx="12192000" cy="1609343"/>
          </a:xfrm>
        </p:spPr>
        <p:txBody>
          <a:bodyPr/>
          <a:lstStyle/>
          <a:p>
            <a:r>
              <a:rPr lang="en-US" dirty="0"/>
              <a:t>Data Preparation &amp; MODEL Development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ABDF67-A72C-0F42-A54B-04FEA7DA8D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9" y="1576551"/>
            <a:ext cx="4778540" cy="3362627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E1C65D-12EE-D442-8413-CE21A83744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25" y="4972211"/>
            <a:ext cx="4358745" cy="1885789"/>
          </a:xfrm>
          <a:prstGeom prst="rect">
            <a:avLst/>
          </a:prstGeom>
        </p:spPr>
      </p:pic>
      <p:pic>
        <p:nvPicPr>
          <p:cNvPr id="11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B2846A-5E4F-2244-A5E9-7432B22F537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87" y="1293333"/>
            <a:ext cx="5872451" cy="1609344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12209B50-B436-0547-83F0-B525D8125D3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61" y="2947035"/>
            <a:ext cx="4596442" cy="1132477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57C7B313-292A-AD48-930D-88247E703CF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87" y="4123870"/>
            <a:ext cx="3539153" cy="2612104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9AE4E516-1CF5-B74F-B697-3145A272859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116" y="4123870"/>
            <a:ext cx="3397857" cy="261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67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98CEF3E9-A1C0-724D-A4B2-103FDE8A03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310" y="2068831"/>
            <a:ext cx="4193300" cy="224681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BE3F0D6-F123-774C-BD6E-32CA64D1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84" y="368441"/>
            <a:ext cx="10058400" cy="1609344"/>
          </a:xfrm>
        </p:spPr>
        <p:txBody>
          <a:bodyPr/>
          <a:lstStyle/>
          <a:p>
            <a:r>
              <a:rPr lang="en-US" dirty="0"/>
              <a:t>LSTM Forecast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51383-2236-7F49-8C73-30E88B449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2" y="1977785"/>
            <a:ext cx="4961680" cy="160934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58FF6E6-4D2B-1A4C-94FA-4729C1590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702" y="4374876"/>
            <a:ext cx="5697835" cy="765838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0C21C56-4967-D042-AC08-37DDE1A0B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3" y="4134522"/>
            <a:ext cx="5573757" cy="2006174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extLst>
              <a:ext uri="{FF2B5EF4-FFF2-40B4-BE49-F238E27FC236}">
                <a16:creationId xmlns:a16="http://schemas.microsoft.com/office/drawing/2014/main" id="{CEAEB253-0ACB-C849-B9C3-1176CEFBA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581" y="5459145"/>
            <a:ext cx="5697835" cy="751033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40F1FF6-8D65-D147-96D7-57799C54E29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7822"/>
            <a:ext cx="3850888" cy="138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326F9F-C729-2F48-B404-E1E3EA87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41" y="810666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Metric RESULTS</a:t>
            </a:r>
          </a:p>
        </p:txBody>
      </p:sp>
      <p:graphicFrame>
        <p:nvGraphicFramePr>
          <p:cNvPr id="9" name="Content Placeholder 9">
            <a:extLst>
              <a:ext uri="{FF2B5EF4-FFF2-40B4-BE49-F238E27FC236}">
                <a16:creationId xmlns:a16="http://schemas.microsoft.com/office/drawing/2014/main" id="{8A9AC866-1853-C74E-A030-3683487A9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994421"/>
              </p:ext>
            </p:extLst>
          </p:nvPr>
        </p:nvGraphicFramePr>
        <p:xfrm>
          <a:off x="2572214" y="2422284"/>
          <a:ext cx="6281854" cy="2887969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963683">
                  <a:extLst>
                    <a:ext uri="{9D8B030D-6E8A-4147-A177-3AD203B41FA5}">
                      <a16:colId xmlns:a16="http://schemas.microsoft.com/office/drawing/2014/main" val="4223260476"/>
                    </a:ext>
                  </a:extLst>
                </a:gridCol>
                <a:gridCol w="2223804">
                  <a:extLst>
                    <a:ext uri="{9D8B030D-6E8A-4147-A177-3AD203B41FA5}">
                      <a16:colId xmlns:a16="http://schemas.microsoft.com/office/drawing/2014/main" val="574972377"/>
                    </a:ext>
                  </a:extLst>
                </a:gridCol>
                <a:gridCol w="2094367">
                  <a:extLst>
                    <a:ext uri="{9D8B030D-6E8A-4147-A177-3AD203B41FA5}">
                      <a16:colId xmlns:a16="http://schemas.microsoft.com/office/drawing/2014/main" val="2848509308"/>
                    </a:ext>
                  </a:extLst>
                </a:gridCol>
              </a:tblGrid>
              <a:tr h="16184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6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787" marR="99848" marT="199695" marB="19969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Root Mean Square Error (RMSE)</a:t>
                      </a:r>
                      <a:endParaRPr lang="en-US" sz="16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787" marR="99848" marT="199695" marB="19969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Squared Error (MSE)</a:t>
                      </a:r>
                      <a:endParaRPr lang="en-US" sz="16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787" marR="99848" marT="199695" marB="19969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709491"/>
                  </a:ext>
                </a:extLst>
              </a:tr>
              <a:tr h="63475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  <a:endParaRPr lang="en-US" sz="16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787" marR="99848" marT="0" marB="1996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40.058</a:t>
                      </a:r>
                    </a:p>
                  </a:txBody>
                  <a:tcPr marL="139787" marR="99848" marT="0" marB="1996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0.0014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787" marR="99848" marT="0" marB="1996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083429"/>
                  </a:ext>
                </a:extLst>
              </a:tr>
              <a:tr h="63475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SARIMAX</a:t>
                      </a:r>
                    </a:p>
                  </a:txBody>
                  <a:tcPr marL="139787" marR="99848" marT="0" marB="1996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10.94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787" marR="99848" marT="0" marB="1996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119.75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787" marR="99848" marT="0" marB="1996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2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5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6E198E-CD9A-7B43-9320-121F39F3F877}"/>
              </a:ext>
            </a:extLst>
          </p:cNvPr>
          <p:cNvSpPr txBox="1">
            <a:spLocks/>
          </p:cNvSpPr>
          <p:nvPr/>
        </p:nvSpPr>
        <p:spPr>
          <a:xfrm>
            <a:off x="1069848" y="587636"/>
            <a:ext cx="7316634" cy="784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Lessons Learned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1DF659-A96A-244E-B161-B192C26921E5}"/>
              </a:ext>
            </a:extLst>
          </p:cNvPr>
          <p:cNvSpPr txBox="1">
            <a:spLocks/>
          </p:cNvSpPr>
          <p:nvPr/>
        </p:nvSpPr>
        <p:spPr>
          <a:xfrm>
            <a:off x="1069848" y="1785232"/>
            <a:ext cx="8056222" cy="206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Implementation/Development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Explore more models and metrics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6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C458-BC7B-5846-B23A-F228A259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BD39-6302-6249-B571-C3A3D5BBD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https://machinelearningmastery.com/time-series-forecasting-methods-in-python-cheat-sheet/</a:t>
            </a:r>
            <a:r>
              <a:rPr lang="en-US" dirty="0"/>
              <a:t> - Machine Learning Mastery</a:t>
            </a:r>
          </a:p>
          <a:p>
            <a:r>
              <a:rPr lang="en-US" dirty="0"/>
              <a:t> YouTube videos by </a:t>
            </a:r>
            <a:r>
              <a:rPr lang="en-US" b="1" dirty="0">
                <a:hlinkClick r:id="rId3"/>
              </a:rPr>
              <a:t>DigitalSreeni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DD6E534-67B1-F24A-86BF-E3C4A3A7B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632" y="3194789"/>
            <a:ext cx="5472935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0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CB9-8F16-1E4F-B0D8-593865C3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989" y="2624328"/>
            <a:ext cx="3157011" cy="114084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015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D94E-FED2-7047-AD5E-1A3E864C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84" y="342423"/>
            <a:ext cx="5947178" cy="1637730"/>
          </a:xfrm>
        </p:spPr>
        <p:txBody>
          <a:bodyPr>
            <a:normAutofit/>
          </a:bodyPr>
          <a:lstStyle/>
          <a:p>
            <a:r>
              <a:rPr lang="en-US" sz="4400" dirty="0"/>
              <a:t>Time-Series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78684-EB55-2F4E-91BF-9148E7A6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84" y="1837943"/>
            <a:ext cx="5451638" cy="3886995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or observations : Regular time intervals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what will happen in the next time period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often repeats itself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is based on given time - Different from other models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homes : Temperature,  number of people in the house and Energy usage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lvl="2" indent="0">
              <a:buNone/>
            </a:pPr>
            <a:endParaRPr lang="en-US" sz="1800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DFCE171-7545-C045-90E9-B1F221DFF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5" r="14666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D8DBCC-F2EB-6E43-8B77-B596CE448090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6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2A2FCC5F-AB35-254C-B8E9-AE547D0E9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2" y="1028102"/>
            <a:ext cx="5072534" cy="5392576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: Assets are moving across the world with a fine-grained level of precision and efficiency that makes same-day delivery possible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commonalities: Data arrives is recorded as new entry: Data arrives in time order; Time is primary axis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data sets are generally append-only. The data that has been recorded doesn't change since it was recorded at some point in the past.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data: Analyze the past; Monitor the present; Predict the future</a:t>
            </a:r>
          </a:p>
          <a:p>
            <a:endParaRPr lang="en-US" sz="1800" dirty="0"/>
          </a:p>
        </p:txBody>
      </p:sp>
      <p:pic>
        <p:nvPicPr>
          <p:cNvPr id="5" name="Picture 4" descr="A picture containing text, indoor, floor, office&#10;&#10;Description automatically generated">
            <a:extLst>
              <a:ext uri="{FF2B5EF4-FFF2-40B4-BE49-F238E27FC236}">
                <a16:creationId xmlns:a16="http://schemas.microsoft.com/office/drawing/2014/main" id="{BE777D27-4CB0-8344-8F56-3EC6B6DC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6" r="46511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6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D46E-4385-C841-A039-58DC93BC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76" y="484632"/>
            <a:ext cx="10339972" cy="1609344"/>
          </a:xfrm>
        </p:spPr>
        <p:txBody>
          <a:bodyPr/>
          <a:lstStyle/>
          <a:p>
            <a:r>
              <a:rPr lang="en-US" dirty="0"/>
              <a:t>Time-SERIES FORECASTING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321C-078E-9348-B216-E6223F082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Regression (AR)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Average (MA)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Regressive Integrated Moving Average(ARIMA)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Autoregressive Integrated Moving-Average (SARIMA)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Autoregressive Integrated Moving-Average with Exogenous Regressors (SARIMAX)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Autoregression Moving-Average (VARMA)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Autoregression Moving-Average with Exogenous Regressors (VARMAX)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 (LSTM)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0BA2-5578-0B46-83B5-F89C0654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12B0-1A25-5C43-989A-454413292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841700" cy="405079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Appliances Energy Consumption; Multivariate dataset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consumption from different appliances extracted for about four months (from 1/11/2016 to 5/27/2016)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UCI Machine Learning Repository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19735 rows, 29 columns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date time column, 2 Integer columns and 26 Float column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null values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Energy consumption by Appliances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language and Jupyter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108D4-C105-0649-B924-B59C5820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0" y="808492"/>
            <a:ext cx="3610737" cy="53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1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007D-2FEC-C349-A35E-F74CEEA3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CB4A3448-E02B-6E4C-9B36-EB23A2C8C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r="9067" b="-3"/>
          <a:stretch/>
        </p:blipFill>
        <p:spPr>
          <a:xfrm>
            <a:off x="888993" y="2285511"/>
            <a:ext cx="3630545" cy="3557727"/>
          </a:xfrm>
          <a:prstGeom prst="rect">
            <a:avLst/>
          </a:prstGeom>
        </p:spPr>
      </p:pic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18FCA584-A4CB-F448-A3EE-09A0BDD3D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r="8424" b="-3"/>
          <a:stretch/>
        </p:blipFill>
        <p:spPr>
          <a:xfrm>
            <a:off x="4680644" y="2416956"/>
            <a:ext cx="3488110" cy="3426282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6099A78-2A2B-3840-9DD6-A87499C63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r="8447" b="-3"/>
          <a:stretch/>
        </p:blipFill>
        <p:spPr>
          <a:xfrm>
            <a:off x="8196601" y="2416956"/>
            <a:ext cx="3473008" cy="34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0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AB684DB-163A-4349-996E-9BE2AC216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83" y="3880513"/>
            <a:ext cx="6692633" cy="2588772"/>
          </a:xfrm>
        </p:spPr>
      </p:pic>
      <p:pic>
        <p:nvPicPr>
          <p:cNvPr id="7" name="Picture 6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EEF2AC55-D226-9C41-B189-1F8D4E1B7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7" y="882650"/>
            <a:ext cx="5797303" cy="258877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3DE5B0-977D-9B40-94A4-4459D1624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40" y="919839"/>
            <a:ext cx="5700916" cy="25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2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2CC5-FED2-3241-B230-38E2FC2C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68" y="283910"/>
            <a:ext cx="10058400" cy="1609344"/>
          </a:xfrm>
        </p:spPr>
        <p:txBody>
          <a:bodyPr/>
          <a:lstStyle/>
          <a:p>
            <a:r>
              <a:rPr lang="en-US" dirty="0"/>
              <a:t>Auto Regressive Integrated Moving Average (ARIMA)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C94BB6-0560-6947-A54C-DDF117502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68" y="2121408"/>
            <a:ext cx="10549054" cy="4212485"/>
          </a:xfrm>
        </p:spPr>
        <p:txBody>
          <a:bodyPr>
            <a:normAutofit fontScale="62500" lnSpcReduction="2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specified by three order parameters: (p, d, q)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two models: 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(p) Auto Regression : An auto regressive (AR(p)) component refers to the use of past values in the regression equation for the time series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I(d) Integration: Uses differencing of observations (subtracting an observation from observation at the previous time step)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MA(q) Moving Average: A moving average component depicts the error of the model as a combination of previous error terms. The order q represents the number of terms to be included in the model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flavor's of ARIMA model: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ARIMA: Non-seasonal Auto Regressive Integrated Moving Averages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SARIMA: Seasonal ARIMA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SARIMAX: Seasonal ARIMA with exogenous variables: Exogenous variables are also called covariates and can be thought of as parallel input sequences that have observations at the same time steps as the original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1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8A844E-7759-184D-B1B2-CD2014F627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7940"/>
            <a:ext cx="5417875" cy="3417282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32773F-59AD-174A-9E58-B84218110C77}"/>
              </a:ext>
            </a:extLst>
          </p:cNvPr>
          <p:cNvSpPr txBox="1">
            <a:spLocks/>
          </p:cNvSpPr>
          <p:nvPr/>
        </p:nvSpPr>
        <p:spPr>
          <a:xfrm>
            <a:off x="283779" y="1117940"/>
            <a:ext cx="5812221" cy="566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Dickey- Fuller test: to find if data is stationary or not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it clearly shows the data is stationary. (if above 0.05, data is not stationary)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trend, seasonal and residual look on the dataset?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— pattern occurs when a time series is affected by seasonal factors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see how seasonal it is with the graph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B6E6831-A573-1341-BB5C-B635C6C52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84" y="5107558"/>
            <a:ext cx="8355982" cy="1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06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3745</TotalTime>
  <Words>664</Words>
  <Application>Microsoft Macintosh PowerPoint</Application>
  <PresentationFormat>Widescreen</PresentationFormat>
  <Paragraphs>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 The Appliances Energy Consumption: Time-Series Forecasting</vt:lpstr>
      <vt:lpstr>Time-Series Forecasting</vt:lpstr>
      <vt:lpstr>PowerPoint Presentation</vt:lpstr>
      <vt:lpstr>Time-SERIES FORECASTING MODELS</vt:lpstr>
      <vt:lpstr>Dataset</vt:lpstr>
      <vt:lpstr>Data Visualization</vt:lpstr>
      <vt:lpstr>PowerPoint Presentation</vt:lpstr>
      <vt:lpstr>Auto Regressive Integrated Moving Average (ARIMA)</vt:lpstr>
      <vt:lpstr>PowerPoint Presentation</vt:lpstr>
      <vt:lpstr>MODEL Implementation</vt:lpstr>
      <vt:lpstr>SARIMAX PREDICTION</vt:lpstr>
      <vt:lpstr>Forecast</vt:lpstr>
      <vt:lpstr>MODEL 2: Long Short-Term Memory (LSTM)</vt:lpstr>
      <vt:lpstr>Data Preparation &amp; MODEL Development</vt:lpstr>
      <vt:lpstr>LSTM Forecast</vt:lpstr>
      <vt:lpstr>Metric RESULTS</vt:lpstr>
      <vt:lpstr>PowerPoint Presentation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Appliances Energy Consumption: Time-Series Forecasting</dc:title>
  <dc:creator>Mandali, Joshitha*</dc:creator>
  <cp:lastModifiedBy>Mandali, Joshitha*</cp:lastModifiedBy>
  <cp:revision>70</cp:revision>
  <dcterms:created xsi:type="dcterms:W3CDTF">2021-05-15T02:29:24Z</dcterms:created>
  <dcterms:modified xsi:type="dcterms:W3CDTF">2021-05-18T23:58:13Z</dcterms:modified>
</cp:coreProperties>
</file>